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</p:sldIdLst>
  <p:sldSz cy="5143500" cx="9144000"/>
  <p:notesSz cx="6858000" cy="9144000"/>
  <p:embeddedFontLst>
    <p:embeddedFont>
      <p:font typeface="Average"/>
      <p:regular r:id="rId35"/>
    </p:embeddedFont>
    <p:embeddedFont>
      <p:font typeface="Oswald"/>
      <p:regular r:id="rId36"/>
      <p:bold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Average-regular.fntdata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font" Target="fonts/Oswald-bold.fntdata"/><Relationship Id="rId14" Type="http://schemas.openxmlformats.org/officeDocument/2006/relationships/slide" Target="slides/slide9.xml"/><Relationship Id="rId36" Type="http://schemas.openxmlformats.org/officeDocument/2006/relationships/font" Target="fonts/Oswald-regular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c6f980f91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c6f980f9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af3ed78a20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af3ed78a20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af64164e1d_2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af64164e1d_2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af64164e1d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af64164e1d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78604633c8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78604633c8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af64164e1d_3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af64164e1d_3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af64164e1d_3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af64164e1d_3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affb09a7e5_5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affb09a7e5_5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af64164e1d_1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af64164e1d_1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af64164e1d_2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af64164e1d_2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af6a22afda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af6a22afda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c6f980f91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c6f980f91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af3ed78a20_1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af3ed78a20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affb09a7e5_5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affb09a7e5_5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af3ed78a20_1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af3ed78a20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affb09a7e5_7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affb09a7e5_7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affb09a7e5_5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affb09a7e5_5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78604633c8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78604633c8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af64164e1d_1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af64164e1d_1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af6a22afda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af6a22afda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af64164e1d_2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af64164e1d_2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af64164e1d_1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af64164e1d_1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ffb09a7e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ffb09a7e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785ece9f32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785ece9f32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af64164e1d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af64164e1d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af64164e1d_1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af64164e1d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af64164e1d_6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af64164e1d_6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 how we downloaded the file to oracle server and uploaded it to Hadoop HDFS DFS. Created tables. 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78604633c8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78604633c8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af64164e1d_1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af64164e1d_1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Google Shape;11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lat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rt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rt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rt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rt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rt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rt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rt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rt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gif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6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8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9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Relationship Id="rId4" Type="http://schemas.openxmlformats.org/officeDocument/2006/relationships/image" Target="../media/image1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data.cityofnewyork.us/Social-Services/311-Service-Requests-from-2010-to-Present/erm2-nwe9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CEDBE6"/>
                </a:solidFill>
                <a:latin typeface="Arial"/>
                <a:ea typeface="Arial"/>
                <a:cs typeface="Arial"/>
                <a:sym typeface="Arial"/>
              </a:rPr>
              <a:t>Big Data Overview: 311 Service Calls Incoming!</a:t>
            </a:r>
            <a:endParaRPr sz="2800"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5792BA"/>
                </a:solidFill>
                <a:latin typeface="Arial"/>
                <a:ea typeface="Arial"/>
                <a:cs typeface="Arial"/>
                <a:sym typeface="Arial"/>
              </a:rPr>
              <a:t>By Joey Tran, Garrett Tice, Brandon Ascencio, Kyle Alfonso, and Michael Campos</a:t>
            </a:r>
            <a:endParaRPr sz="2800">
              <a:solidFill>
                <a:srgbClr val="5792B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1" name="Google Shape;61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9200"/>
            <a:ext cx="1905000" cy="190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Uploading the data set to the hdfs</a:t>
            </a:r>
            <a:endParaRPr sz="2800"/>
          </a:p>
        </p:txBody>
      </p:sp>
      <p:sp>
        <p:nvSpPr>
          <p:cNvPr id="119" name="Google Shape;119;p22"/>
          <p:cNvSpPr txBox="1"/>
          <p:nvPr>
            <p:ph idx="1" type="body"/>
          </p:nvPr>
        </p:nvSpPr>
        <p:spPr>
          <a:xfrm>
            <a:off x="247400" y="9167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Font typeface="Times New Roman"/>
              <a:buChar char="●"/>
            </a:pPr>
            <a:r>
              <a:rPr lang="en" sz="2800">
                <a:latin typeface="Times New Roman"/>
                <a:ea typeface="Times New Roman"/>
                <a:cs typeface="Times New Roman"/>
                <a:sym typeface="Times New Roman"/>
              </a:rPr>
              <a:t>Downloaded the data(12.3 Gb)</a:t>
            </a:r>
            <a:endParaRPr sz="2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Font typeface="Times New Roman"/>
              <a:buChar char="●"/>
            </a:pPr>
            <a:r>
              <a:rPr lang="en" sz="2800">
                <a:latin typeface="Times New Roman"/>
                <a:ea typeface="Times New Roman"/>
                <a:cs typeface="Times New Roman"/>
                <a:sym typeface="Times New Roman"/>
              </a:rPr>
              <a:t>Compressed the data to a zip file (2.18 Gb)</a:t>
            </a:r>
            <a:endParaRPr sz="2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Font typeface="Times New Roman"/>
              <a:buChar char="●"/>
            </a:pPr>
            <a:r>
              <a:rPr lang="en" sz="2800">
                <a:latin typeface="Times New Roman"/>
                <a:ea typeface="Times New Roman"/>
                <a:cs typeface="Times New Roman"/>
                <a:sym typeface="Times New Roman"/>
              </a:rPr>
              <a:t>Uploaded zip file to an Amazon S3 bucket</a:t>
            </a:r>
            <a:endParaRPr sz="2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Font typeface="Times New Roman"/>
              <a:buChar char="●"/>
            </a:pPr>
            <a:r>
              <a:rPr lang="en" sz="2800">
                <a:latin typeface="Times New Roman"/>
                <a:ea typeface="Times New Roman"/>
                <a:cs typeface="Times New Roman"/>
                <a:sym typeface="Times New Roman"/>
              </a:rPr>
              <a:t>Used the S3 bucket to download to /dev/shm/ directory</a:t>
            </a:r>
            <a:endParaRPr sz="2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Font typeface="Times New Roman"/>
              <a:buChar char="●"/>
            </a:pPr>
            <a:r>
              <a:rPr lang="en" sz="2800">
                <a:latin typeface="Times New Roman"/>
                <a:ea typeface="Times New Roman"/>
                <a:cs typeface="Times New Roman"/>
                <a:sym typeface="Times New Roman"/>
              </a:rPr>
              <a:t>Unzipped the file, and made a /Services directory in the hdfs</a:t>
            </a:r>
            <a:endParaRPr sz="2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" sz="2800"/>
              <a:t>Moved the unzipped file to the Services Directory</a:t>
            </a:r>
            <a:endParaRPr sz="28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Tables - Main Database Table</a:t>
            </a:r>
            <a:endParaRPr sz="2800"/>
          </a:p>
        </p:txBody>
      </p:sp>
      <p:sp>
        <p:nvSpPr>
          <p:cNvPr id="125" name="Google Shape;125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Times New Roman"/>
                <a:ea typeface="Times New Roman"/>
                <a:cs typeface="Times New Roman"/>
                <a:sym typeface="Times New Roman"/>
              </a:rPr>
              <a:t>Data File Format: CSV</a:t>
            </a:r>
            <a:endParaRPr sz="2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800">
                <a:latin typeface="Times New Roman"/>
                <a:ea typeface="Times New Roman"/>
                <a:cs typeface="Times New Roman"/>
                <a:sym typeface="Times New Roman"/>
              </a:rPr>
              <a:t>Table Name: Services</a:t>
            </a:r>
            <a:endParaRPr sz="2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800">
                <a:latin typeface="Times New Roman"/>
                <a:ea typeface="Times New Roman"/>
                <a:cs typeface="Times New Roman"/>
                <a:sym typeface="Times New Roman"/>
              </a:rPr>
              <a:t>Total columns/attributes: 41</a:t>
            </a:r>
            <a:endParaRPr sz="2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800">
                <a:latin typeface="Times New Roman"/>
                <a:ea typeface="Times New Roman"/>
                <a:cs typeface="Times New Roman"/>
                <a:sym typeface="Times New Roman"/>
              </a:rPr>
              <a:t>Data types: date, int, string</a:t>
            </a:r>
            <a:endParaRPr sz="2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800">
                <a:latin typeface="Times New Roman"/>
                <a:ea typeface="Times New Roman"/>
                <a:cs typeface="Times New Roman"/>
                <a:sym typeface="Times New Roman"/>
              </a:rPr>
              <a:t>Number of rows(tentative): </a:t>
            </a:r>
            <a:r>
              <a:rPr lang="en" sz="2800">
                <a:solidFill>
                  <a:srgbClr val="CCCC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24,515,013</a:t>
            </a:r>
            <a:endParaRPr sz="2800">
              <a:solidFill>
                <a:srgbClr val="CCCCC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CCCCC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26" name="Google Shape;12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78700" y="1030650"/>
            <a:ext cx="2453589" cy="3660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Queries Run to test the database</a:t>
            </a:r>
            <a:endParaRPr sz="2800"/>
          </a:p>
        </p:txBody>
      </p:sp>
      <p:sp>
        <p:nvSpPr>
          <p:cNvPr id="132" name="Google Shape;132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DCDDDE"/>
              </a:buClr>
              <a:buSzPts val="2800"/>
              <a:buFont typeface="Times New Roman"/>
              <a:buChar char="●"/>
            </a:pPr>
            <a:r>
              <a:rPr lang="en" sz="2800">
                <a:solidFill>
                  <a:srgbClr val="DCDDD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Select * from Complaints limit 50;</a:t>
            </a:r>
            <a:endParaRPr sz="2800">
              <a:solidFill>
                <a:srgbClr val="DCDDDE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DCDDDE"/>
              </a:buClr>
              <a:buSzPts val="2800"/>
              <a:buFont typeface="Times New Roman"/>
              <a:buChar char="●"/>
            </a:pPr>
            <a:r>
              <a:rPr lang="en" sz="2800">
                <a:solidFill>
                  <a:srgbClr val="DCDDD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Select * from Complaints where agency_name LIKE 'New York City Police Department' limit 10;</a:t>
            </a:r>
            <a:endParaRPr sz="2800">
              <a:solidFill>
                <a:srgbClr val="DCDDDE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DCDDDE"/>
              </a:buClr>
              <a:buSzPts val="2800"/>
              <a:buFont typeface="Times New Roman"/>
              <a:buChar char="●"/>
            </a:pPr>
            <a:r>
              <a:rPr lang="en" sz="2800">
                <a:solidFill>
                  <a:srgbClr val="DCDDD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Select DISTINCT * from Services Limit 100;</a:t>
            </a:r>
            <a:endParaRPr sz="2800">
              <a:solidFill>
                <a:srgbClr val="DCDDDE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DCDDDE"/>
              </a:buClr>
              <a:buSzPts val="2800"/>
              <a:buFont typeface="Times New Roman"/>
              <a:buChar char="●"/>
            </a:pPr>
            <a:r>
              <a:rPr lang="en" sz="2800">
                <a:solidFill>
                  <a:srgbClr val="DCDDD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Select complaint_type, numberofcomplaints from Complaints where agency_name LIKE 'New York City Police Department' limit 10;</a:t>
            </a:r>
            <a:endParaRPr sz="2800">
              <a:solidFill>
                <a:srgbClr val="DCDDDE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800">
              <a:solidFill>
                <a:srgbClr val="DCDDDE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Tables - Complaints Schema</a:t>
            </a:r>
            <a:endParaRPr sz="2800"/>
          </a:p>
        </p:txBody>
      </p:sp>
      <p:sp>
        <p:nvSpPr>
          <p:cNvPr id="138" name="Google Shape;138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" sz="2800"/>
              <a:t>Agency_name - City govt agency responding to call</a:t>
            </a:r>
            <a:endParaRPr sz="2800"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" sz="2800"/>
              <a:t>Complaint_Type - Topic of incident or condition</a:t>
            </a:r>
            <a:endParaRPr sz="2800"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" sz="2800"/>
              <a:t>Numberofcomplaints - total number of complaints of each complaint type</a:t>
            </a:r>
            <a:endParaRPr sz="28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800"/>
          </a:p>
        </p:txBody>
      </p:sp>
      <p:pic>
        <p:nvPicPr>
          <p:cNvPr id="139" name="Google Shape;13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33575" y="3419000"/>
            <a:ext cx="5098725" cy="1437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Tables - Complaints top 10 complaint types</a:t>
            </a:r>
            <a:endParaRPr sz="2800"/>
          </a:p>
        </p:txBody>
      </p:sp>
      <p:sp>
        <p:nvSpPr>
          <p:cNvPr id="145" name="Google Shape;145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u="sng">
                <a:latin typeface="Times New Roman"/>
                <a:ea typeface="Times New Roman"/>
                <a:cs typeface="Times New Roman"/>
                <a:sym typeface="Times New Roman"/>
              </a:rPr>
              <a:t>Key </a:t>
            </a:r>
            <a:r>
              <a:rPr lang="en" sz="2800" u="sng">
                <a:latin typeface="Times New Roman"/>
                <a:ea typeface="Times New Roman"/>
                <a:cs typeface="Times New Roman"/>
                <a:sym typeface="Times New Roman"/>
              </a:rPr>
              <a:t>takeaways</a:t>
            </a:r>
            <a:endParaRPr sz="2800" u="sng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Font typeface="Times New Roman"/>
              <a:buChar char="●"/>
            </a:pPr>
            <a:r>
              <a:rPr lang="en" sz="2800">
                <a:latin typeface="Times New Roman"/>
                <a:ea typeface="Times New Roman"/>
                <a:cs typeface="Times New Roman"/>
                <a:sym typeface="Times New Roman"/>
              </a:rPr>
              <a:t>Residential noise complaints - 2,189,115</a:t>
            </a:r>
            <a:endParaRPr sz="2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Font typeface="Times New Roman"/>
              <a:buChar char="●"/>
            </a:pPr>
            <a:r>
              <a:rPr lang="en" sz="2800">
                <a:latin typeface="Times New Roman"/>
                <a:ea typeface="Times New Roman"/>
                <a:cs typeface="Times New Roman"/>
                <a:sym typeface="Times New Roman"/>
              </a:rPr>
              <a:t>NYCPD appears 4 times</a:t>
            </a:r>
            <a:endParaRPr sz="2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</p:txBody>
      </p:sp>
      <p:pic>
        <p:nvPicPr>
          <p:cNvPr id="146" name="Google Shape;14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7688" y="2761875"/>
            <a:ext cx="8048625" cy="222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Visualization</a:t>
            </a:r>
            <a:r>
              <a:rPr lang="en" sz="2800"/>
              <a:t> of Results of 1</a:t>
            </a:r>
            <a:endParaRPr sz="2800"/>
          </a:p>
        </p:txBody>
      </p:sp>
      <p:pic>
        <p:nvPicPr>
          <p:cNvPr id="152" name="Google Shape;15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663" y="1017725"/>
            <a:ext cx="7900674" cy="3968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Number of Complaints handled by each Agency</a:t>
            </a:r>
            <a:endParaRPr sz="2800"/>
          </a:p>
        </p:txBody>
      </p:sp>
      <p:sp>
        <p:nvSpPr>
          <p:cNvPr id="158" name="Google Shape;158;p28"/>
          <p:cNvSpPr txBox="1"/>
          <p:nvPr/>
        </p:nvSpPr>
        <p:spPr>
          <a:xfrm>
            <a:off x="311700" y="1017725"/>
            <a:ext cx="8520600" cy="36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verage"/>
              <a:buChar char="●"/>
            </a:pPr>
            <a:r>
              <a:rPr lang="en" sz="280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NYC-PD responded to the most complaints</a:t>
            </a:r>
            <a:endParaRPr sz="28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verage"/>
              <a:buChar char="●"/>
            </a:pPr>
            <a:r>
              <a:rPr lang="en" sz="280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Housing Preservation was the second highest</a:t>
            </a:r>
            <a:endParaRPr sz="28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verage"/>
              <a:buChar char="●"/>
            </a:pPr>
            <a:r>
              <a:rPr lang="en" sz="280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Both are about double the third highest</a:t>
            </a:r>
            <a:endParaRPr sz="28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159" name="Google Shape;15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1675" y="2649750"/>
            <a:ext cx="5200650" cy="2047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Number of complaint types per Agency</a:t>
            </a:r>
            <a:endParaRPr sz="2800"/>
          </a:p>
        </p:txBody>
      </p:sp>
      <p:sp>
        <p:nvSpPr>
          <p:cNvPr id="165" name="Google Shape;165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Font typeface="Times New Roman"/>
              <a:buChar char="●"/>
            </a:pPr>
            <a:r>
              <a:rPr lang="en" sz="2800">
                <a:latin typeface="Times New Roman"/>
                <a:ea typeface="Times New Roman"/>
                <a:cs typeface="Times New Roman"/>
                <a:sym typeface="Times New Roman"/>
              </a:rPr>
              <a:t>Health and mental </a:t>
            </a:r>
            <a:r>
              <a:rPr lang="en" sz="2800">
                <a:latin typeface="Times New Roman"/>
                <a:ea typeface="Times New Roman"/>
                <a:cs typeface="Times New Roman"/>
                <a:sym typeface="Times New Roman"/>
              </a:rPr>
              <a:t>hygiene</a:t>
            </a:r>
            <a:r>
              <a:rPr lang="en" sz="2800">
                <a:latin typeface="Times New Roman"/>
                <a:ea typeface="Times New Roman"/>
                <a:cs typeface="Times New Roman"/>
                <a:sym typeface="Times New Roman"/>
              </a:rPr>
              <a:t> responds to the most types of complaints</a:t>
            </a:r>
            <a:endParaRPr sz="2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Font typeface="Times New Roman"/>
              <a:buChar char="●"/>
            </a:pPr>
            <a:r>
              <a:rPr lang="en" sz="2800">
                <a:latin typeface="Times New Roman"/>
                <a:ea typeface="Times New Roman"/>
                <a:cs typeface="Times New Roman"/>
                <a:sym typeface="Times New Roman"/>
              </a:rPr>
              <a:t>NYPD was second despite responding to the most calls</a:t>
            </a:r>
            <a:endParaRPr sz="2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66" name="Google Shape;16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2600" y="2912013"/>
            <a:ext cx="5438775" cy="195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0"/>
          <p:cNvSpPr txBox="1"/>
          <p:nvPr>
            <p:ph type="title"/>
          </p:nvPr>
        </p:nvSpPr>
        <p:spPr>
          <a:xfrm>
            <a:off x="311700" y="2748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Total complaints and types by Agency</a:t>
            </a:r>
            <a:endParaRPr sz="2800"/>
          </a:p>
        </p:txBody>
      </p:sp>
      <p:pic>
        <p:nvPicPr>
          <p:cNvPr id="172" name="Google Shape;17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0300" y="891900"/>
            <a:ext cx="7346775" cy="3948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Tables - City Schema</a:t>
            </a:r>
            <a:endParaRPr sz="2800"/>
          </a:p>
        </p:txBody>
      </p:sp>
      <p:sp>
        <p:nvSpPr>
          <p:cNvPr id="178" name="Google Shape;178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City</a:t>
            </a:r>
            <a:r>
              <a:rPr lang="en" sz="2800"/>
              <a:t> - city the complaint call was taken in</a:t>
            </a:r>
            <a:endParaRPr sz="2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800"/>
              <a:t>Complaint_Type - Topic of incident or condition</a:t>
            </a:r>
            <a:endParaRPr sz="28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800"/>
              <a:t>number - total # of complaints </a:t>
            </a:r>
            <a:endParaRPr/>
          </a:p>
        </p:txBody>
      </p:sp>
      <p:pic>
        <p:nvPicPr>
          <p:cNvPr id="179" name="Google Shape;179;p31"/>
          <p:cNvPicPr preferRelativeResize="0"/>
          <p:nvPr/>
        </p:nvPicPr>
        <p:blipFill rotWithShape="1">
          <a:blip r:embed="rId3">
            <a:alphaModFix/>
          </a:blip>
          <a:srcRect b="19100" l="9520" r="27388" t="36716"/>
          <a:stretch/>
        </p:blipFill>
        <p:spPr>
          <a:xfrm>
            <a:off x="5102950" y="2673100"/>
            <a:ext cx="3808174" cy="2139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/>
          <p:nvPr>
            <p:ph type="title"/>
          </p:nvPr>
        </p:nvSpPr>
        <p:spPr>
          <a:xfrm>
            <a:off x="230475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Analyzing Service Calls in NYC Non-Emergencies</a:t>
            </a:r>
            <a:endParaRPr sz="2800"/>
          </a:p>
        </p:txBody>
      </p:sp>
      <p:sp>
        <p:nvSpPr>
          <p:cNvPr id="67" name="Google Shape;67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68" name="Google Shape;68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475" y="1248750"/>
            <a:ext cx="9004651" cy="376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2"/>
          <p:cNvSpPr txBox="1"/>
          <p:nvPr>
            <p:ph type="title"/>
          </p:nvPr>
        </p:nvSpPr>
        <p:spPr>
          <a:xfrm>
            <a:off x="311713" y="304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Residential</a:t>
            </a:r>
            <a:r>
              <a:rPr lang="en" sz="2800"/>
              <a:t> Type by City</a:t>
            </a:r>
            <a:endParaRPr sz="2800"/>
          </a:p>
        </p:txBody>
      </p:sp>
      <p:pic>
        <p:nvPicPr>
          <p:cNvPr id="185" name="Google Shape;18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3713" y="1017725"/>
            <a:ext cx="7896576" cy="393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Heatmap of complaints by City</a:t>
            </a:r>
            <a:endParaRPr sz="2800"/>
          </a:p>
        </p:txBody>
      </p:sp>
      <p:pic>
        <p:nvPicPr>
          <p:cNvPr id="191" name="Google Shape;19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5225" y="1115500"/>
            <a:ext cx="8473549" cy="374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Residential Noise Complaints by City</a:t>
            </a:r>
            <a:endParaRPr sz="2800"/>
          </a:p>
        </p:txBody>
      </p:sp>
      <p:pic>
        <p:nvPicPr>
          <p:cNvPr id="197" name="Google Shape;19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1050" y="1145075"/>
            <a:ext cx="6773802" cy="362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Banging/Pounding Descriptor</a:t>
            </a:r>
            <a:endParaRPr sz="2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Most Common Area for Pounding</a:t>
            </a:r>
            <a:endParaRPr/>
          </a:p>
        </p:txBody>
      </p:sp>
      <p:pic>
        <p:nvPicPr>
          <p:cNvPr id="204" name="Google Shape;20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233475"/>
            <a:ext cx="8520600" cy="1414402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35"/>
          <p:cNvSpPr txBox="1"/>
          <p:nvPr/>
        </p:nvSpPr>
        <p:spPr>
          <a:xfrm>
            <a:off x="567925" y="2989650"/>
            <a:ext cx="7286700" cy="148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999999"/>
                </a:solidFill>
                <a:latin typeface="Average"/>
                <a:ea typeface="Average"/>
                <a:cs typeface="Average"/>
                <a:sym typeface="Average"/>
              </a:rPr>
              <a:t>Figure 2. Boroughs with most common noise/related complaints (Pounding/Banging). </a:t>
            </a:r>
            <a:endParaRPr sz="2800">
              <a:solidFill>
                <a:srgbClr val="999999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Architecture</a:t>
            </a:r>
            <a:endParaRPr sz="2800"/>
          </a:p>
        </p:txBody>
      </p:sp>
      <p:pic>
        <p:nvPicPr>
          <p:cNvPr id="211" name="Google Shape;21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2600" y="1017725"/>
            <a:ext cx="6518802" cy="367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FlowChart</a:t>
            </a:r>
            <a:endParaRPr sz="2800"/>
          </a:p>
        </p:txBody>
      </p:sp>
      <p:pic>
        <p:nvPicPr>
          <p:cNvPr id="217" name="Google Shape;21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3175" y="1017725"/>
            <a:ext cx="5537645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8"/>
          <p:cNvSpPr txBox="1"/>
          <p:nvPr>
            <p:ph type="title"/>
          </p:nvPr>
        </p:nvSpPr>
        <p:spPr>
          <a:xfrm>
            <a:off x="311700" y="806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Findings</a:t>
            </a:r>
            <a:endParaRPr sz="2800"/>
          </a:p>
        </p:txBody>
      </p:sp>
      <p:sp>
        <p:nvSpPr>
          <p:cNvPr id="223" name="Google Shape;223;p38"/>
          <p:cNvSpPr txBox="1"/>
          <p:nvPr>
            <p:ph idx="1" type="body"/>
          </p:nvPr>
        </p:nvSpPr>
        <p:spPr>
          <a:xfrm>
            <a:off x="0" y="8635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Font typeface="Times New Roman"/>
              <a:buChar char="●"/>
            </a:pPr>
            <a:r>
              <a:rPr lang="en" sz="2800">
                <a:latin typeface="Times New Roman"/>
                <a:ea typeface="Times New Roman"/>
                <a:cs typeface="Times New Roman"/>
                <a:sym typeface="Times New Roman"/>
              </a:rPr>
              <a:t>Residential noise complaints was the most common complaint type</a:t>
            </a:r>
            <a:endParaRPr sz="2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Font typeface="Times New Roman"/>
              <a:buChar char="●"/>
            </a:pPr>
            <a:r>
              <a:rPr lang="en" sz="2800">
                <a:latin typeface="Times New Roman"/>
                <a:ea typeface="Times New Roman"/>
                <a:cs typeface="Times New Roman"/>
                <a:sym typeface="Times New Roman"/>
              </a:rPr>
              <a:t>Areas with the highest residential buildings have the highest complaints</a:t>
            </a:r>
            <a:endParaRPr sz="2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Font typeface="Times New Roman"/>
              <a:buChar char="●"/>
            </a:pPr>
            <a:r>
              <a:rPr lang="en" sz="2800">
                <a:latin typeface="Times New Roman"/>
                <a:ea typeface="Times New Roman"/>
                <a:cs typeface="Times New Roman"/>
                <a:sym typeface="Times New Roman"/>
              </a:rPr>
              <a:t>Brooklyn and Bronx had higher numbers of residential buildings resulting in the highest noise complaints</a:t>
            </a:r>
            <a:endParaRPr sz="2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Findings Cont.</a:t>
            </a:r>
            <a:endParaRPr sz="2800"/>
          </a:p>
        </p:txBody>
      </p:sp>
      <p:sp>
        <p:nvSpPr>
          <p:cNvPr id="229" name="Google Shape;229;p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Font typeface="Times New Roman"/>
              <a:buChar char="●"/>
            </a:pPr>
            <a:r>
              <a:rPr lang="en" sz="2800">
                <a:latin typeface="Times New Roman"/>
                <a:ea typeface="Times New Roman"/>
                <a:cs typeface="Times New Roman"/>
                <a:sym typeface="Times New Roman"/>
              </a:rPr>
              <a:t>NYPD and Housing Preservation were the agencies that handled the highest total of complaints received </a:t>
            </a:r>
            <a:endParaRPr sz="2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Font typeface="Times New Roman"/>
              <a:buChar char="●"/>
            </a:pPr>
            <a:r>
              <a:rPr lang="en" sz="2800">
                <a:latin typeface="Times New Roman"/>
                <a:ea typeface="Times New Roman"/>
                <a:cs typeface="Times New Roman"/>
                <a:sym typeface="Times New Roman"/>
              </a:rPr>
              <a:t>Together they account for just over half of the complaints/records received in the data set</a:t>
            </a:r>
            <a:endParaRPr sz="2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GitHub Link </a:t>
            </a:r>
            <a:endParaRPr sz="2800"/>
          </a:p>
        </p:txBody>
      </p:sp>
      <p:sp>
        <p:nvSpPr>
          <p:cNvPr id="235" name="Google Shape;235;p40"/>
          <p:cNvSpPr txBox="1"/>
          <p:nvPr>
            <p:ph idx="1" type="body"/>
          </p:nvPr>
        </p:nvSpPr>
        <p:spPr>
          <a:xfrm>
            <a:off x="311700" y="11632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" sz="2800"/>
              <a:t>https://github.com/branasce/CIS4560Project</a:t>
            </a:r>
            <a:endParaRPr sz="2800"/>
          </a:p>
        </p:txBody>
      </p:sp>
      <p:pic>
        <p:nvPicPr>
          <p:cNvPr id="236" name="Google Shape;23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26275" y="65100"/>
            <a:ext cx="2483799" cy="1004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Approval form the Professor </a:t>
            </a:r>
            <a:endParaRPr sz="2800"/>
          </a:p>
        </p:txBody>
      </p:sp>
      <p:pic>
        <p:nvPicPr>
          <p:cNvPr id="242" name="Google Shape;24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9375" y="1367450"/>
            <a:ext cx="4525250" cy="240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Purpose and Benefit of 311 Service Calls</a:t>
            </a:r>
            <a:endParaRPr sz="2800"/>
          </a:p>
        </p:txBody>
      </p:sp>
      <p:sp>
        <p:nvSpPr>
          <p:cNvPr id="74" name="Google Shape;74;p15"/>
          <p:cNvSpPr txBox="1"/>
          <p:nvPr>
            <p:ph idx="1" type="body"/>
          </p:nvPr>
        </p:nvSpPr>
        <p:spPr>
          <a:xfrm>
            <a:off x="96450" y="1152475"/>
            <a:ext cx="8736000" cy="39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Font typeface="Times New Roman"/>
              <a:buChar char="●"/>
            </a:pPr>
            <a:r>
              <a:rPr lang="en" sz="2800">
                <a:latin typeface="Times New Roman"/>
                <a:ea typeface="Times New Roman"/>
                <a:cs typeface="Times New Roman"/>
                <a:sym typeface="Times New Roman"/>
              </a:rPr>
              <a:t>911 is for emergencies while 311 is for non-emergency service based calls. The types of complaints can vary and data. </a:t>
            </a:r>
            <a:endParaRPr sz="2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Times New Roman"/>
              <a:buChar char="●"/>
            </a:pPr>
            <a:r>
              <a:rPr lang="en" sz="2800">
                <a:solidFill>
                  <a:srgbClr val="B7B7B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“Can be used in order to characterize the local context of the urban neighborhood and demonstrate moderate to strong correlations with wealth, education level, unemployment, racial structure of its population”(Wang).</a:t>
            </a:r>
            <a:endParaRPr sz="2800">
              <a:solidFill>
                <a:srgbClr val="B7B7B7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Purpose of Big Data Research and Analysis</a:t>
            </a:r>
            <a:endParaRPr sz="2800"/>
          </a:p>
        </p:txBody>
      </p:sp>
      <p:sp>
        <p:nvSpPr>
          <p:cNvPr id="80" name="Google Shape;80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Font typeface="Times New Roman"/>
              <a:buChar char="●"/>
            </a:pPr>
            <a:r>
              <a:rPr lang="en" sz="2800">
                <a:latin typeface="Times New Roman"/>
                <a:ea typeface="Times New Roman"/>
                <a:cs typeface="Times New Roman"/>
                <a:sym typeface="Times New Roman"/>
              </a:rPr>
              <a:t>The purpose of our analysis of 311 service calls is to survey the different types of non-emergency calls within the New York City Area between 2010 and 2020.</a:t>
            </a:r>
            <a:endParaRPr sz="2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Font typeface="Times New Roman"/>
              <a:buChar char="●"/>
            </a:pPr>
            <a:r>
              <a:rPr lang="en" sz="2800">
                <a:latin typeface="Times New Roman"/>
                <a:ea typeface="Times New Roman"/>
                <a:cs typeface="Times New Roman"/>
                <a:sym typeface="Times New Roman"/>
              </a:rPr>
              <a:t>Analyzing the data we want to discover patterns of most and least frequent types of calls in different boroughs based on most common complaints.</a:t>
            </a:r>
            <a:endParaRPr sz="2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Proposed Analysis</a:t>
            </a:r>
            <a:endParaRPr sz="2800"/>
          </a:p>
        </p:txBody>
      </p:sp>
      <p:sp>
        <p:nvSpPr>
          <p:cNvPr id="86" name="Google Shape;86;p17"/>
          <p:cNvSpPr txBox="1"/>
          <p:nvPr>
            <p:ph idx="1" type="body"/>
          </p:nvPr>
        </p:nvSpPr>
        <p:spPr>
          <a:xfrm>
            <a:off x="311700" y="1152475"/>
            <a:ext cx="8832300" cy="22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Font typeface="Times New Roman"/>
              <a:buChar char="●"/>
            </a:pPr>
            <a:r>
              <a:rPr lang="en" sz="2800">
                <a:latin typeface="Times New Roman"/>
                <a:ea typeface="Times New Roman"/>
                <a:cs typeface="Times New Roman"/>
                <a:sym typeface="Times New Roman"/>
              </a:rPr>
              <a:t>Determining most and least common service calls based on responding agency and the area of new york city (I.E. park borough manhattan)</a:t>
            </a:r>
            <a:endParaRPr sz="2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Font typeface="Times New Roman"/>
              <a:buChar char="●"/>
            </a:pPr>
            <a:r>
              <a:rPr lang="en" sz="2800">
                <a:latin typeface="Times New Roman"/>
                <a:ea typeface="Times New Roman"/>
                <a:cs typeface="Times New Roman"/>
                <a:sym typeface="Times New Roman"/>
              </a:rPr>
              <a:t>What is the Park Borough with most "pounding" and greatest loud noise complaints? Could this be considered more dangerous areas to live? </a:t>
            </a:r>
            <a:endParaRPr sz="2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Proposed Analysis cont. </a:t>
            </a:r>
            <a:endParaRPr sz="2800"/>
          </a:p>
        </p:txBody>
      </p:sp>
      <p:sp>
        <p:nvSpPr>
          <p:cNvPr id="92" name="Google Shape;92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Font typeface="Times New Roman"/>
              <a:buChar char="●"/>
            </a:pPr>
            <a:r>
              <a:rPr lang="en" sz="2800">
                <a:solidFill>
                  <a:srgbClr val="DCDDD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Analyze the number of cases each agency responded to, and use the information in the reallocation of budgets.</a:t>
            </a:r>
            <a:endParaRPr sz="2800">
              <a:solidFill>
                <a:srgbClr val="DCDDDE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DCDDDE"/>
              </a:buClr>
              <a:buSzPts val="2800"/>
              <a:buFont typeface="Times New Roman"/>
              <a:buChar char="●"/>
            </a:pPr>
            <a:r>
              <a:rPr lang="en" sz="2800">
                <a:solidFill>
                  <a:srgbClr val="DCDDD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Analyzing timeframe 2010-2020 Complaint Types (looking for most common.)</a:t>
            </a:r>
            <a:endParaRPr sz="2800">
              <a:solidFill>
                <a:srgbClr val="DCDDDE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Analytic Software</a:t>
            </a:r>
            <a:endParaRPr sz="2800"/>
          </a:p>
        </p:txBody>
      </p:sp>
      <p:sp>
        <p:nvSpPr>
          <p:cNvPr id="98" name="Google Shape;98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Font typeface="Times New Roman"/>
              <a:buChar char="●"/>
            </a:pPr>
            <a:r>
              <a:rPr lang="en" sz="2800">
                <a:latin typeface="Times New Roman"/>
                <a:ea typeface="Times New Roman"/>
                <a:cs typeface="Times New Roman"/>
                <a:sym typeface="Times New Roman"/>
              </a:rPr>
              <a:t>Hadoop Hive - Querying data and creating tables</a:t>
            </a:r>
            <a:endParaRPr sz="2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Font typeface="Times New Roman"/>
              <a:buChar char="●"/>
            </a:pPr>
            <a:r>
              <a:rPr lang="en" sz="2800">
                <a:latin typeface="Times New Roman"/>
                <a:ea typeface="Times New Roman"/>
                <a:cs typeface="Times New Roman"/>
                <a:sym typeface="Times New Roman"/>
              </a:rPr>
              <a:t>Tableau - </a:t>
            </a:r>
            <a:r>
              <a:rPr lang="en" sz="2800">
                <a:latin typeface="Times New Roman"/>
                <a:ea typeface="Times New Roman"/>
                <a:cs typeface="Times New Roman"/>
                <a:sym typeface="Times New Roman"/>
              </a:rPr>
              <a:t>Visualizations</a:t>
            </a:r>
            <a:r>
              <a:rPr lang="en" sz="2800">
                <a:latin typeface="Times New Roman"/>
                <a:ea typeface="Times New Roman"/>
                <a:cs typeface="Times New Roman"/>
                <a:sym typeface="Times New Roman"/>
              </a:rPr>
              <a:t> and analysis</a:t>
            </a:r>
            <a:endParaRPr sz="2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99" name="Google Shape;9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9875" y="2571738"/>
            <a:ext cx="2621526" cy="2359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04100" y="2917138"/>
            <a:ext cx="3219450" cy="1419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Specifications </a:t>
            </a:r>
            <a:endParaRPr sz="2800"/>
          </a:p>
        </p:txBody>
      </p:sp>
      <p:sp>
        <p:nvSpPr>
          <p:cNvPr id="106" name="Google Shape;106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Font typeface="Times New Roman"/>
              <a:buChar char="●"/>
            </a:pPr>
            <a:r>
              <a:rPr lang="en" sz="2800">
                <a:latin typeface="Times New Roman"/>
                <a:ea typeface="Times New Roman"/>
                <a:cs typeface="Times New Roman"/>
                <a:sym typeface="Times New Roman"/>
              </a:rPr>
              <a:t>Cluster Version - 20.3.3-20</a:t>
            </a:r>
            <a:endParaRPr sz="2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Font typeface="Times New Roman"/>
              <a:buChar char="●"/>
            </a:pPr>
            <a:r>
              <a:rPr lang="en" sz="2800">
                <a:latin typeface="Times New Roman"/>
                <a:ea typeface="Times New Roman"/>
                <a:cs typeface="Times New Roman"/>
                <a:sym typeface="Times New Roman"/>
              </a:rPr>
              <a:t>Cluster Number of </a:t>
            </a:r>
            <a:r>
              <a:rPr lang="en" sz="2800">
                <a:latin typeface="Times New Roman"/>
                <a:ea typeface="Times New Roman"/>
                <a:cs typeface="Times New Roman"/>
                <a:sym typeface="Times New Roman"/>
              </a:rPr>
              <a:t>Nodes - 3</a:t>
            </a:r>
            <a:endParaRPr sz="2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Font typeface="Times New Roman"/>
              <a:buChar char="●"/>
            </a:pPr>
            <a:r>
              <a:rPr lang="en" sz="2800">
                <a:latin typeface="Times New Roman"/>
                <a:ea typeface="Times New Roman"/>
                <a:cs typeface="Times New Roman"/>
                <a:sym typeface="Times New Roman"/>
              </a:rPr>
              <a:t>Memory Size - 180 GB</a:t>
            </a:r>
            <a:endParaRPr sz="2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Font typeface="Times New Roman"/>
              <a:buChar char="●"/>
            </a:pPr>
            <a:r>
              <a:rPr lang="en" sz="2800">
                <a:latin typeface="Times New Roman"/>
                <a:ea typeface="Times New Roman"/>
                <a:cs typeface="Times New Roman"/>
                <a:sym typeface="Times New Roman"/>
              </a:rPr>
              <a:t>CPU Speed - </a:t>
            </a:r>
            <a:r>
              <a:rPr lang="en" sz="2800">
                <a:latin typeface="Times New Roman"/>
                <a:ea typeface="Times New Roman"/>
                <a:cs typeface="Times New Roman"/>
                <a:sym typeface="Times New Roman"/>
              </a:rPr>
              <a:t> 2195.212</a:t>
            </a:r>
            <a:endParaRPr sz="2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07" name="Google Shape;10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7050" y="1017737"/>
            <a:ext cx="4155251" cy="2908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Data Source Urls</a:t>
            </a:r>
            <a:endParaRPr sz="2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Data Size</a:t>
            </a:r>
            <a:endParaRPr sz="2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u="sng"/>
              <a:t>NYC OpenData</a:t>
            </a:r>
            <a:endParaRPr sz="2800" u="sng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u="sng">
                <a:solidFill>
                  <a:schemeClr val="hlink"/>
                </a:solidFill>
                <a:hlinkClick r:id="rId3"/>
              </a:rPr>
              <a:t>https://data.cityofnewyork.us/Social-Services/311-Service-Requests-from-2010-to-Present/erm2-nwe9</a:t>
            </a:r>
            <a:endParaRPr sz="2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800">
                <a:latin typeface="Times New Roman"/>
                <a:ea typeface="Times New Roman"/>
                <a:cs typeface="Times New Roman"/>
                <a:sym typeface="Times New Roman"/>
              </a:rPr>
              <a:t>Data size - 12.4 GB</a:t>
            </a:r>
            <a:endParaRPr sz="2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